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511" r:id="rId3"/>
    <p:sldId id="486" r:id="rId4"/>
    <p:sldId id="536" r:id="rId5"/>
    <p:sldId id="537" r:id="rId6"/>
    <p:sldId id="538" r:id="rId7"/>
    <p:sldId id="529" r:id="rId8"/>
    <p:sldId id="530" r:id="rId9"/>
    <p:sldId id="531" r:id="rId10"/>
    <p:sldId id="539" r:id="rId11"/>
    <p:sldId id="532" r:id="rId12"/>
    <p:sldId id="533" r:id="rId13"/>
    <p:sldId id="534" r:id="rId14"/>
    <p:sldId id="540" r:id="rId15"/>
    <p:sldId id="535" r:id="rId16"/>
    <p:sldId id="541" r:id="rId1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4" pos="54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D9D9D9"/>
    <a:srgbClr val="043963"/>
    <a:srgbClr val="F60A20"/>
    <a:srgbClr val="F2F2F2"/>
    <a:srgbClr val="C0504D"/>
    <a:srgbClr val="0E19FA"/>
    <a:srgbClr val="FF0066"/>
    <a:srgbClr val="FFFFFF"/>
    <a:srgbClr val="E9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6400" autoAdjust="0"/>
  </p:normalViewPr>
  <p:slideViewPr>
    <p:cSldViewPr>
      <p:cViewPr varScale="1">
        <p:scale>
          <a:sx n="107" d="100"/>
          <a:sy n="107" d="100"/>
        </p:scale>
        <p:origin x="1404" y="84"/>
      </p:cViewPr>
      <p:guideLst>
        <p:guide orient="horz" pos="845"/>
        <p:guide pos="385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r">
              <a:defRPr sz="1200"/>
            </a:lvl1pPr>
          </a:lstStyle>
          <a:p>
            <a:fld id="{13FC9751-7922-4654-B502-B5E1E3F10F80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5" tIns="45708" rIns="91415" bIns="457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72"/>
            <a:ext cx="5438140" cy="4443412"/>
          </a:xfrm>
          <a:prstGeom prst="rect">
            <a:avLst/>
          </a:prstGeom>
        </p:spPr>
        <p:txBody>
          <a:bodyPr vert="horz" lIns="91415" tIns="45708" rIns="91415" bIns="4570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6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r">
              <a:defRPr sz="1200"/>
            </a:lvl1pPr>
          </a:lstStyle>
          <a:p>
            <a:fld id="{B146A9EE-1303-4F8E-90F7-45A342BDA9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6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35067-EC3E-41DF-B7E1-3DED9DC47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7D90A5-68D2-4714-BDA8-3FD9A5E65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74637-FCAE-486E-AFC0-89E8A3FB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C0BEB-9DFE-4624-98F0-59640A13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6CD71-B480-4848-8E1F-52CB214B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42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720D-B002-48B6-A111-C9F97F9C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3EFBF-1651-43E9-BB61-2A0037B5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7F1E-995E-4847-A68C-008556E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6D48C-F8BE-464E-9F23-3ADEEDAF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040A5-D6F4-4C79-A498-0F43F430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68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B506F-86F5-4D42-B322-ACB16E15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4B85B2-764A-427D-A7C8-3AC387DCF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78482F-E01D-40AA-BCC6-F7C65BBA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BFE40-40A4-447D-A237-73D229AA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9E512-15FA-436A-AB00-0DA635A3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64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0B8F8-2DC6-4158-B317-4351F26F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76D473-A4D1-46BE-9B75-484686A9D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5C00B0-CEC4-4B6A-8786-899352623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7D0F0-B56D-4D57-950D-97A88906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C7C586-BC60-4C9D-A85E-D8B6DF52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5F3EE8-0875-4B9D-97ED-0144F58C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E3468-31DD-4792-B743-87FBF289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6BF32-7944-4213-8D79-E5A194EF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E39FC-423E-4447-A671-1EAFA03D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44AA2E-341C-4E6B-80C2-54DFC611D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02FA68-7A14-44FE-B828-35C36CD06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7C18D2-26C5-4AF1-B39B-3D48F548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09D7D7-04C6-4507-A482-C8F6B451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244411-5847-4BD2-BE05-C68FA8DD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1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B7823-680D-4B50-8942-02687C44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03A2A1-EFBD-494B-9918-558E344B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1FF63-1D75-4C89-A87C-7A546A29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70202F-3D45-4736-BA3C-78509B73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21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2520E4-C1AC-49F1-B47A-F66EE3C1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C211EA-9A72-4C5E-B2D0-926F2012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6B77E9-7C60-4998-8411-C83A08B8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79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4B299-3919-4BF0-831C-2BC7A2A4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C26A4-EA28-4228-B79D-C9186E3C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30F0B6-1342-417D-97EE-D214C0970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BFB9C-45CA-4428-B3C3-14ED7127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5E31A-462A-48CB-9F0A-9B5E7B5A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C44DC-962D-4846-86A4-4EBACEF2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7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A4CB0-7F70-4AF8-B0A5-7E0B47F0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03A433-723E-4B94-A4B1-C8A20413F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DC8BC0-8A6F-4DF6-B05D-991FD4B0D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1B251-412F-4106-AA2C-525C6153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0DADE9-0FEE-4AB2-A0B6-46E7EEE4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E56A6-E352-4DE6-8479-EF91B68D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820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59A77-88D3-4E93-B48C-1A43C1C1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D41252-46B9-44DF-8012-9CD952795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6E430-3354-46C3-A172-3AF83C2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A5FA9-A9FD-47CC-8E9C-91507392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7B18C-381C-4FCD-925C-5948C9CB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90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537E3E-3BF5-4C32-AA8E-CBD6ABC86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7BFAD2-B8E4-4974-8362-65A8E12D3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C3A5B-5895-4A8F-8A59-04DCA01D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D009B-FDA5-460A-A651-43D7A261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A3EA2-850A-4C8D-8816-8334D324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54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9148601" cy="614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8728" y="6476797"/>
            <a:ext cx="7358114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5" cstate="print"/>
          <a:srcRect l="6593" t="50096" r="47102" b="41886"/>
          <a:stretch>
            <a:fillRect/>
          </a:stretch>
        </p:blipFill>
        <p:spPr bwMode="auto">
          <a:xfrm>
            <a:off x="-32" y="6508132"/>
            <a:ext cx="1428728" cy="34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 userDrawn="1"/>
        </p:nvSpPr>
        <p:spPr>
          <a:xfrm>
            <a:off x="4283967" y="6637813"/>
            <a:ext cx="823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fld id="{D659E443-89DC-4C77-BD1F-F0F6E58F6B9A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pPr algn="ctr"/>
              <a:t>‹#›</a:t>
            </a:fld>
            <a:r>
              <a:rPr lang="en-US" altLang="ko-KR" sz="1200" dirty="0"/>
              <a:t> -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5A8458-489A-44AE-968B-4492137D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6C5C1E-87B6-45C7-B816-CC3837EC0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50042-3A2A-4309-A4D4-894EFF1CA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91C6-8D51-4E1A-9379-39AEFB9F26D8}" type="datetimeFigureOut">
              <a:rPr lang="ko-KR" altLang="en-US" smtClean="0"/>
              <a:t>2020-05-10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13F0F-B26C-4426-BAC6-840316B29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003E4-12B3-41AC-8FFC-9E85497F0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2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7000" y="-101600"/>
            <a:ext cx="9279136" cy="695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10" y="2523728"/>
            <a:ext cx="6651915" cy="2458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37" y="2686147"/>
            <a:ext cx="2006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 Hailing           CAV</a:t>
            </a: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24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4154" y="5301208"/>
            <a:ext cx="442722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2020. 05. 14</a:t>
            </a:r>
          </a:p>
          <a:p>
            <a:pPr algn="ctr"/>
            <a:endParaRPr lang="en-US" altLang="ko-KR" sz="1100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배 상 훈</a:t>
            </a:r>
            <a:r>
              <a:rPr lang="en-US" altLang="ko-KR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94" y="1179948"/>
            <a:ext cx="8987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고속도로 주요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결절지점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고정밀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도로지도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제작 및 자율주행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안전제고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" y="3856199"/>
            <a:ext cx="1856074" cy="10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8494" y="2271848"/>
            <a:ext cx="8987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- </a:t>
            </a:r>
            <a:r>
              <a:rPr lang="ko-KR" altLang="en-US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발표평가자료 </a:t>
            </a:r>
            <a:r>
              <a:rPr lang="en-US" altLang="ko-KR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-</a:t>
            </a:r>
            <a:endParaRPr lang="ko-KR" altLang="en-US" sz="2200" b="1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62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3F3A2-7936-4CCF-80E2-44A6C9AD3DB1}"/>
              </a:ext>
            </a:extLst>
          </p:cNvPr>
          <p:cNvSpPr/>
          <p:nvPr/>
        </p:nvSpPr>
        <p:spPr>
          <a:xfrm>
            <a:off x="0" y="6492240"/>
            <a:ext cx="1403648" cy="36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성장전략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(Scale-up)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6725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자금소요 및 조달계획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자금의 필요성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440" y="1576681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신규 채용예정 연구개발 인력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명이상 예상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기술개발에 필요한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S/W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장비구입비 등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602595" y="238285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자금조달계획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590" y="2656801"/>
            <a:ext cx="5555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R&amp;D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과제에 참여하여 기술 고도화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기술개발 및 지적재산권을 출원 등록 후 기술신용보증기금 등에 투자유치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46929"/>
              </p:ext>
            </p:extLst>
          </p:nvPr>
        </p:nvGraphicFramePr>
        <p:xfrm>
          <a:off x="1187624" y="3743843"/>
          <a:ext cx="6070473" cy="2803636"/>
        </p:xfrm>
        <a:graphic>
          <a:graphicData uri="http://schemas.openxmlformats.org/drawingml/2006/table">
            <a:tbl>
              <a:tblPr/>
              <a:tblGrid>
                <a:gridCol w="1078230">
                  <a:extLst>
                    <a:ext uri="{9D8B030D-6E8A-4147-A177-3AD203B41FA5}">
                      <a16:colId xmlns:a16="http://schemas.microsoft.com/office/drawing/2014/main" val="3849652454"/>
                    </a:ext>
                  </a:extLst>
                </a:gridCol>
                <a:gridCol w="3928364">
                  <a:extLst>
                    <a:ext uri="{9D8B030D-6E8A-4147-A177-3AD203B41FA5}">
                      <a16:colId xmlns:a16="http://schemas.microsoft.com/office/drawing/2014/main" val="930895078"/>
                    </a:ext>
                  </a:extLst>
                </a:gridCol>
                <a:gridCol w="1063879">
                  <a:extLst>
                    <a:ext uri="{9D8B030D-6E8A-4147-A177-3AD203B41FA5}">
                      <a16:colId xmlns:a16="http://schemas.microsoft.com/office/drawing/2014/main" val="1710646985"/>
                    </a:ext>
                  </a:extLst>
                </a:gridCol>
              </a:tblGrid>
              <a:tr h="2384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산출근거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323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재료비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항공사진원시데이터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시범지역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025835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외주용역비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 </a:t>
                      </a:r>
                      <a:r>
                        <a:rPr lang="ko-KR" altLang="en-US" sz="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가공처리외주용역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도로차선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도로지형지물추출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347009"/>
                  </a:ext>
                </a:extLst>
              </a:tr>
              <a:tr h="228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기계장치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•AutoCAD MAP 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(3,500,00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06254"/>
                  </a:ext>
                </a:extLst>
              </a:tr>
              <a:tr h="2289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•PC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구입비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개발자용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×2,500,000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256897"/>
                  </a:ext>
                </a:extLst>
              </a:tr>
              <a:tr h="2289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•3D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자율주행 시뮬레이션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S/W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30,000,000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096384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특허권 취득비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특허등록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×4,000,000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26523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인건비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신규개발인력채용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×3,500,000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63400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광고선전비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홈페이지제작비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(5,000,000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홍보물제작비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(CI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044045"/>
                  </a:ext>
                </a:extLst>
              </a:tr>
              <a:tr h="244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지급수수료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특허기술이전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(5,000,000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회계감사비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사무실임차료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07369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창업활동비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출장여비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소모품구입비등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93603"/>
                  </a:ext>
                </a:extLst>
              </a:tr>
              <a:tr h="23846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1902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87623" y="3339062"/>
            <a:ext cx="6070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/>
              <a:t>&lt; </a:t>
            </a:r>
            <a:r>
              <a:rPr lang="ko-KR" altLang="en-US" sz="1100" b="1" dirty="0"/>
              <a:t>사업화 집행계획 </a:t>
            </a:r>
            <a:r>
              <a:rPr lang="en-US" altLang="ko-KR" sz="11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02529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성장전략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(Scale-up)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시장진입 및 성과창출 전략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600445" y="1313873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내수시장 확보 방안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440" y="1529897"/>
            <a:ext cx="7069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국가기관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국토교통부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국립지리원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도로공사 등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완성 제품 서비스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파생된 상품으로 전국 지자체의 교통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건설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공간정보 분야 등에 플랫폼 구축 사업화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관련학회에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각종 전시회에 참여하여 제품 기술력을 적극적으로 홍보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602595" y="2748700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해외시장 진출 방안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6589" y="2996952"/>
            <a:ext cx="7280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특화된 핵심기술과 국내 실증경험을 바탕으로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2022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목표로 해외시장진출 계획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그간 활동한 여러 학회와 교류단체를 통하여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Needs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대상으로 홍보마케팅 및 기술발표회 개최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SCI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CES,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유럽자동차박람회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중국 전시회 등에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제품 기술력 홍보활동</a:t>
            </a:r>
            <a:endParaRPr lang="en-US" altLang="ko-KR" sz="9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4293096"/>
            <a:ext cx="8316416" cy="2564904"/>
            <a:chOff x="0" y="4034090"/>
            <a:chExt cx="8316416" cy="2823910"/>
          </a:xfrm>
        </p:grpSpPr>
        <p:grpSp>
          <p:nvGrpSpPr>
            <p:cNvPr id="11" name="그룹 10"/>
            <p:cNvGrpSpPr/>
            <p:nvPr/>
          </p:nvGrpSpPr>
          <p:grpSpPr>
            <a:xfrm>
              <a:off x="827584" y="4034090"/>
              <a:ext cx="7488832" cy="2417810"/>
              <a:chOff x="572626" y="3710626"/>
              <a:chExt cx="7488832" cy="2417810"/>
            </a:xfrm>
          </p:grpSpPr>
          <p:sp>
            <p:nvSpPr>
              <p:cNvPr id="12" name="AutoShape 177"/>
              <p:cNvSpPr>
                <a:spLocks noChangeArrowheads="1"/>
              </p:cNvSpPr>
              <p:nvPr/>
            </p:nvSpPr>
            <p:spPr bwMode="auto">
              <a:xfrm>
                <a:off x="572626" y="3861047"/>
                <a:ext cx="7488832" cy="2267389"/>
              </a:xfrm>
              <a:prstGeom prst="roundRect">
                <a:avLst>
                  <a:gd name="adj" fmla="val 748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AutoShape 177"/>
              <p:cNvSpPr>
                <a:spLocks noChangeArrowheads="1"/>
              </p:cNvSpPr>
              <p:nvPr/>
            </p:nvSpPr>
            <p:spPr bwMode="auto">
              <a:xfrm>
                <a:off x="730458" y="4006975"/>
                <a:ext cx="2311208" cy="2014313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4" name="AutoShape 177"/>
              <p:cNvSpPr>
                <a:spLocks noChangeArrowheads="1"/>
              </p:cNvSpPr>
              <p:nvPr/>
            </p:nvSpPr>
            <p:spPr bwMode="auto">
              <a:xfrm>
                <a:off x="3150589" y="4004245"/>
                <a:ext cx="2311208" cy="2017043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5" name="AutoShape 177"/>
              <p:cNvSpPr>
                <a:spLocks noChangeArrowheads="1"/>
              </p:cNvSpPr>
              <p:nvPr/>
            </p:nvSpPr>
            <p:spPr bwMode="auto">
              <a:xfrm>
                <a:off x="5570718" y="4004587"/>
                <a:ext cx="2311208" cy="2016702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0620" y="4092440"/>
                <a:ext cx="2150437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유럽</a:t>
                </a:r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, HERE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231894" y="4093184"/>
                <a:ext cx="2156617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TOMTOM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647978" y="4092439"/>
                <a:ext cx="2156688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일본</a:t>
                </a:r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, DMP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14440" y="4530346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지도업체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 인수 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벡터 위주 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/>
                </a:r>
                <a:b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</a:b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정밀도로지도 구축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31894" y="4533904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‘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구글지도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+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점군데이터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’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</a:rPr>
                  <a:t>기반센서기술 접목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652553" y="4530346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정부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+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민간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(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완성차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+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지도업체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) 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백터위주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 구축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4440" y="5015165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 err="1">
                    <a:solidFill>
                      <a:schemeClr val="tx1"/>
                    </a:solidFill>
                  </a:rPr>
                  <a:t>독일차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사 글로벌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HERE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인수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700" dirty="0" err="1">
                    <a:solidFill>
                      <a:schemeClr val="tx1"/>
                    </a:solidFill>
                  </a:rPr>
                  <a:t>완성차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그룹에서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700" dirty="0">
                    <a:solidFill>
                      <a:schemeClr val="tx1"/>
                    </a:solidFill>
                  </a:rPr>
                </a:b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지도업체를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인수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231894" y="5015165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구글 이외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포드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테슬라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등도 지도 기반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자율주행차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개발</a:t>
                </a: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5647978" y="5012766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정부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국가혁신프로젝드로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연구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개발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민간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양산차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공동으로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DB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구축</a:t>
                </a: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2935191" y="3710626"/>
                <a:ext cx="2699337" cy="24529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해외시장 정밀도로지도 현황</a:t>
                </a:r>
                <a:endParaRPr lang="en-US" altLang="ko-KR" sz="1100" b="1" dirty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095" y="4731990"/>
              <a:ext cx="900920" cy="13990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788" y="4749928"/>
              <a:ext cx="888681" cy="138112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3012" y="4718746"/>
              <a:ext cx="904205" cy="141230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2D3BCDF-A17A-4BBC-AA17-51A42CFC927D}"/>
                </a:ext>
              </a:extLst>
            </p:cNvPr>
            <p:cNvSpPr/>
            <p:nvPr/>
          </p:nvSpPr>
          <p:spPr>
            <a:xfrm>
              <a:off x="0" y="6525344"/>
              <a:ext cx="1403648" cy="332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21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직선 연결선 92"/>
          <p:cNvCxnSpPr/>
          <p:nvPr/>
        </p:nvCxnSpPr>
        <p:spPr>
          <a:xfrm>
            <a:off x="4593694" y="2355170"/>
            <a:ext cx="0" cy="301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042464"/>
              </p:ext>
            </p:extLst>
          </p:nvPr>
        </p:nvGraphicFramePr>
        <p:xfrm>
          <a:off x="891961" y="4376793"/>
          <a:ext cx="7574070" cy="1541265"/>
        </p:xfrm>
        <a:graphic>
          <a:graphicData uri="http://schemas.openxmlformats.org/drawingml/2006/table">
            <a:tbl>
              <a:tblPr/>
              <a:tblGrid>
                <a:gridCol w="753493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753493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2294513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2948459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824112">
                  <a:extLst>
                    <a:ext uri="{9D8B030D-6E8A-4147-A177-3AD203B41FA5}">
                      <a16:colId xmlns:a16="http://schemas.microsoft.com/office/drawing/2014/main" val="301106491"/>
                    </a:ext>
                  </a:extLst>
                </a:gridCol>
              </a:tblGrid>
              <a:tr h="2852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담당업무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 및 학력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47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배상훈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총괄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공학박사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교수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교통분야 연구경력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관련분야 특허 보유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</a:t>
                      </a: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지자체 </a:t>
                      </a:r>
                      <a:r>
                        <a:rPr lang="ko-KR" altLang="en-US" sz="10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출연과제</a:t>
                      </a: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수행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’20. 9.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  <a:tr h="243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양승태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영상정보분석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공학박사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측량및지형공간정보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기술사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980531"/>
                  </a:ext>
                </a:extLst>
              </a:tr>
              <a:tr h="270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서성혁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 시뮬레이션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박사과정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드론운용가능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917255"/>
                  </a:ext>
                </a:extLst>
              </a:tr>
              <a:tr h="270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자율주행차량 안전 알고리즘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학사과정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드론운용가능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78311"/>
                  </a:ext>
                </a:extLst>
              </a:tr>
            </a:tbl>
          </a:graphicData>
        </a:graphic>
      </p:graphicFrame>
      <p:cxnSp>
        <p:nvCxnSpPr>
          <p:cNvPr id="54" name="직선 연결선 53"/>
          <p:cNvCxnSpPr>
            <a:stCxn id="56" idx="2"/>
            <a:endCxn id="58" idx="0"/>
          </p:cNvCxnSpPr>
          <p:nvPr/>
        </p:nvCxnSpPr>
        <p:spPr>
          <a:xfrm>
            <a:off x="4594648" y="2069781"/>
            <a:ext cx="0" cy="302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660681" y="1771512"/>
            <a:ext cx="1867933" cy="17114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대표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60681" y="1941423"/>
            <a:ext cx="1867933" cy="1283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배상훈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660681" y="2202679"/>
            <a:ext cx="1867933" cy="17114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임원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660681" y="2372590"/>
            <a:ext cx="1867933" cy="1283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양승태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386481" y="2897371"/>
            <a:ext cx="1097012" cy="179218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사원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703896" y="2891385"/>
            <a:ext cx="1097012" cy="179218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사원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703896" y="3079579"/>
            <a:ext cx="1097012" cy="565445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서성혁</a:t>
            </a:r>
            <a:r>
              <a:rPr lang="ko-KR" altLang="en-US" sz="800" dirty="0">
                <a:solidFill>
                  <a:schemeClr val="tx1"/>
                </a:solidFill>
              </a:rPr>
              <a:t> 연구원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386481" y="3077944"/>
            <a:ext cx="1097012" cy="5621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정보경 연구원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97" name="꺾인 연결선 96"/>
          <p:cNvCxnSpPr/>
          <p:nvPr/>
        </p:nvCxnSpPr>
        <p:spPr>
          <a:xfrm rot="16200000" flipH="1">
            <a:off x="4593694" y="1551317"/>
            <a:ext cx="1" cy="2682584"/>
          </a:xfrm>
          <a:prstGeom prst="bentConnector3">
            <a:avLst>
              <a:gd name="adj1" fmla="val -2286000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DC980B-AF59-4F6D-AEFE-73C50CEE2960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4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대표자 현황 및 역량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439" y="1615072"/>
            <a:ext cx="7729115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배상훈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602595" y="5085184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팀원 현황 및 역량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589" y="5359129"/>
            <a:ext cx="7649439" cy="1141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양승태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공학박사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측량 및 지형공간정보 기술사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영상분석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전자지도제작 관련분야 경력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30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서성혁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관련 연구경력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드론운용가능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초경량비행장치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조종자 자격증보유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정보경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AI,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관련 연구경력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드론운용가능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82011"/>
              </p:ext>
            </p:extLst>
          </p:nvPr>
        </p:nvGraphicFramePr>
        <p:xfrm>
          <a:off x="980996" y="2214952"/>
          <a:ext cx="6749959" cy="1574088"/>
        </p:xfrm>
        <a:graphic>
          <a:graphicData uri="http://schemas.openxmlformats.org/drawingml/2006/table">
            <a:tbl>
              <a:tblPr/>
              <a:tblGrid>
                <a:gridCol w="566668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940318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3596186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638675">
                  <a:extLst>
                    <a:ext uri="{9D8B030D-6E8A-4147-A177-3AD203B41FA5}">
                      <a16:colId xmlns:a16="http://schemas.microsoft.com/office/drawing/2014/main" val="4066528603"/>
                    </a:ext>
                  </a:extLst>
                </a:gridCol>
              </a:tblGrid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해당부처</a:t>
                      </a:r>
                      <a:endParaRPr lang="en-US" altLang="ko-KR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부처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수행기간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지원금액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백만원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한국연구재단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자율주행차량시대에 대비한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도로지형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별 최적운행전략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핵심요소기술 개발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2015.05.01. ~</a:t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2018.04.30.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300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한국과학기술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정보연구원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고정밀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교통차량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주행데이터의 가공 및 분석과 예측모델 개발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2014.03.01. ~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2017.11.30.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70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980531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한국교통연구원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스마트 시티의 도로교통체계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실증적용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중 스마트시티 교통시스템 구축을 위한 공공부분 역할과 스마트시티 교통서비스 도출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2016.10.28. 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2016.11.30.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91725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80996" y="1839511"/>
            <a:ext cx="6749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/>
              <a:t>&lt; </a:t>
            </a:r>
            <a:r>
              <a:rPr lang="ko-KR" altLang="en-US" sz="1100" b="1" dirty="0"/>
              <a:t>정부 및 지자체 </a:t>
            </a:r>
            <a:r>
              <a:rPr lang="ko-KR" altLang="en-US" sz="1100" b="1" dirty="0" err="1"/>
              <a:t>출연과제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기술개발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사업화 과제 등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수행실적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80472"/>
              </p:ext>
            </p:extLst>
          </p:nvPr>
        </p:nvGraphicFramePr>
        <p:xfrm>
          <a:off x="980996" y="4087160"/>
          <a:ext cx="6749959" cy="787044"/>
        </p:xfrm>
        <a:graphic>
          <a:graphicData uri="http://schemas.openxmlformats.org/drawingml/2006/table">
            <a:tbl>
              <a:tblPr/>
              <a:tblGrid>
                <a:gridCol w="422652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3853384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638675">
                  <a:extLst>
                    <a:ext uri="{9D8B030D-6E8A-4147-A177-3AD203B41FA5}">
                      <a16:colId xmlns:a16="http://schemas.microsoft.com/office/drawing/2014/main" val="4066528603"/>
                    </a:ext>
                  </a:extLst>
                </a:gridCol>
              </a:tblGrid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국가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비고</a:t>
                      </a:r>
                      <a:endParaRPr lang="en-US" altLang="ko-KR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공중촬영 영상을 이용한 차량 행태 분석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시스템 및 이를 이용한 분석 방법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10-2017-0163490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호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2019.10.28.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대한민국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등록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80868" y="3718193"/>
            <a:ext cx="6749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/>
              <a:t>&lt; </a:t>
            </a:r>
            <a:r>
              <a:rPr lang="ko-KR" altLang="en-US" sz="1100" b="1" dirty="0"/>
              <a:t>특허보유현황 </a:t>
            </a:r>
            <a:r>
              <a:rPr lang="en-US" altLang="ko-KR" sz="1100" b="1" dirty="0"/>
              <a:t>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C4AE75-434E-4930-8256-1AFB0091FD91}"/>
              </a:ext>
            </a:extLst>
          </p:cNvPr>
          <p:cNvSpPr/>
          <p:nvPr/>
        </p:nvSpPr>
        <p:spPr>
          <a:xfrm>
            <a:off x="0" y="6500660"/>
            <a:ext cx="1403648" cy="35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5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600445" y="2780928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업무파트너 현황 및 역량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439" y="3054873"/>
            <a:ext cx="80780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삼아항업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영상촬영데이터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(5cm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 해상도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안정적으로 확보 및 공급가능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항공이미지의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자동 항공촬영장치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항공촬영 이미지의 정밀도 향상을 위한 영상처리 시스템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지도제작시스템 등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개 이상 관련분야 특허 보유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맑은 고딕" panose="020B0503020000020004" pitchFamily="50" charset="-127"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코드프로㈜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동적영상정보를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와 빅데이터를 이용하여 분석하는 기술 보유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관련분야 특허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건 보유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추가 인력 고용 계획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9CAF340-4F3F-4E07-A97E-35C03A38C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446214"/>
              </p:ext>
            </p:extLst>
          </p:nvPr>
        </p:nvGraphicFramePr>
        <p:xfrm>
          <a:off x="891961" y="1895102"/>
          <a:ext cx="7574070" cy="723138"/>
        </p:xfrm>
        <a:graphic>
          <a:graphicData uri="http://schemas.openxmlformats.org/drawingml/2006/table">
            <a:tbl>
              <a:tblPr/>
              <a:tblGrid>
                <a:gridCol w="552401">
                  <a:extLst>
                    <a:ext uri="{9D8B030D-6E8A-4147-A177-3AD203B41FA5}">
                      <a16:colId xmlns:a16="http://schemas.microsoft.com/office/drawing/2014/main" val="2216315907"/>
                    </a:ext>
                  </a:extLst>
                </a:gridCol>
                <a:gridCol w="2511342">
                  <a:extLst>
                    <a:ext uri="{9D8B030D-6E8A-4147-A177-3AD203B41FA5}">
                      <a16:colId xmlns:a16="http://schemas.microsoft.com/office/drawing/2014/main" val="1481957309"/>
                    </a:ext>
                  </a:extLst>
                </a:gridCol>
                <a:gridCol w="3512411">
                  <a:extLst>
                    <a:ext uri="{9D8B030D-6E8A-4147-A177-3AD203B41FA5}">
                      <a16:colId xmlns:a16="http://schemas.microsoft.com/office/drawing/2014/main" val="2809994771"/>
                    </a:ext>
                  </a:extLst>
                </a:gridCol>
                <a:gridCol w="997916">
                  <a:extLst>
                    <a:ext uri="{9D8B030D-6E8A-4147-A177-3AD203B41FA5}">
                      <a16:colId xmlns:a16="http://schemas.microsoft.com/office/drawing/2014/main" val="1455798720"/>
                    </a:ext>
                  </a:extLst>
                </a:gridCol>
              </a:tblGrid>
              <a:tr h="24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담당업무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요구되는 경력 및 학력 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4682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 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분야 전공 학사 이상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6.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72335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교통분야 전공 석사 이상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6.</a:t>
                      </a:r>
                      <a:endParaRPr 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31295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783F273-22DF-413D-BBC1-60F4F828A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00145"/>
              </p:ext>
            </p:extLst>
          </p:nvPr>
        </p:nvGraphicFramePr>
        <p:xfrm>
          <a:off x="889705" y="4674593"/>
          <a:ext cx="7574070" cy="1011864"/>
        </p:xfrm>
        <a:graphic>
          <a:graphicData uri="http://schemas.openxmlformats.org/drawingml/2006/table">
            <a:tbl>
              <a:tblPr/>
              <a:tblGrid>
                <a:gridCol w="552377">
                  <a:extLst>
                    <a:ext uri="{9D8B030D-6E8A-4147-A177-3AD203B41FA5}">
                      <a16:colId xmlns:a16="http://schemas.microsoft.com/office/drawing/2014/main" val="123522307"/>
                    </a:ext>
                  </a:extLst>
                </a:gridCol>
                <a:gridCol w="1188621">
                  <a:extLst>
                    <a:ext uri="{9D8B030D-6E8A-4147-A177-3AD203B41FA5}">
                      <a16:colId xmlns:a16="http://schemas.microsoft.com/office/drawing/2014/main" val="1132419279"/>
                    </a:ext>
                  </a:extLst>
                </a:gridCol>
                <a:gridCol w="2417599">
                  <a:extLst>
                    <a:ext uri="{9D8B030D-6E8A-4147-A177-3AD203B41FA5}">
                      <a16:colId xmlns:a16="http://schemas.microsoft.com/office/drawing/2014/main" val="2346416172"/>
                    </a:ext>
                  </a:extLst>
                </a:gridCol>
                <a:gridCol w="2417599">
                  <a:extLst>
                    <a:ext uri="{9D8B030D-6E8A-4147-A177-3AD203B41FA5}">
                      <a16:colId xmlns:a16="http://schemas.microsoft.com/office/drawing/2014/main" val="2211384569"/>
                    </a:ext>
                  </a:extLst>
                </a:gridCol>
                <a:gridCol w="997874">
                  <a:extLst>
                    <a:ext uri="{9D8B030D-6E8A-4147-A177-3AD203B41FA5}">
                      <a16:colId xmlns:a16="http://schemas.microsoft.com/office/drawing/2014/main" val="592821398"/>
                    </a:ext>
                  </a:extLst>
                </a:gridCol>
              </a:tblGrid>
              <a:tr h="2275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파트너명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주요역량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협력사항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0771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삼아항업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항공영상촬영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 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Ridar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항공영상공급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’20.5.~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35932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코드프로</a:t>
                      </a:r>
                      <a:r>
                        <a:rPr lang="en-US" altLang="ko-KR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AI,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영상동적정보분석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’20.5.~</a:t>
                      </a:r>
                      <a:endParaRPr 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4615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507DE3-CBC7-4002-89C9-6BA215C32910}"/>
              </a:ext>
            </a:extLst>
          </p:cNvPr>
          <p:cNvSpPr txBox="1"/>
          <p:nvPr/>
        </p:nvSpPr>
        <p:spPr>
          <a:xfrm>
            <a:off x="818440" y="5825153"/>
            <a:ext cx="8078041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창업초기 위 업체들과 상호 기술교류 및 개발기술 고도화 가능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480195-CBE3-49DF-AFCE-A576C1A7C49D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8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25" y="3562441"/>
            <a:ext cx="6651915" cy="245884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6952" y="3724860"/>
            <a:ext cx="2006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 Hailing           CAV</a:t>
            </a: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24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3" y="4894912"/>
            <a:ext cx="1856074" cy="10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07DE3-CBC7-4002-89C9-6BA215C32910}"/>
              </a:ext>
            </a:extLst>
          </p:cNvPr>
          <p:cNvSpPr txBox="1"/>
          <p:nvPr/>
        </p:nvSpPr>
        <p:spPr>
          <a:xfrm>
            <a:off x="2843808" y="1484784"/>
            <a:ext cx="3609365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감 사 합 </a:t>
            </a:r>
            <a:r>
              <a:rPr lang="ko-KR" altLang="en-US" sz="4000" b="1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니</a:t>
            </a:r>
            <a:r>
              <a:rPr lang="ko-KR" altLang="en-US" sz="40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다</a:t>
            </a:r>
            <a:endParaRPr lang="en-US" altLang="ko-KR" sz="4000" b="1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Thank </a:t>
            </a:r>
            <a:r>
              <a:rPr lang="en-US" altLang="ko-KR" sz="40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you</a:t>
            </a:r>
            <a:endParaRPr lang="en-US" altLang="ko-KR" sz="4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480195-CBE3-49DF-AFCE-A576C1A7C49D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2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목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 </a:t>
            </a:r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차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j-lt"/>
              <a:cs typeface="Times New Roman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8942CB-BCA6-4434-9D89-867234DF2D88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1278252" y="1340768"/>
            <a:ext cx="6374809" cy="4680520"/>
            <a:chOff x="1746448" y="980728"/>
            <a:chExt cx="5652082" cy="5400600"/>
          </a:xfrm>
        </p:grpSpPr>
        <p:grpSp>
          <p:nvGrpSpPr>
            <p:cNvPr id="42" name="그룹 41"/>
            <p:cNvGrpSpPr/>
            <p:nvPr/>
          </p:nvGrpSpPr>
          <p:grpSpPr>
            <a:xfrm>
              <a:off x="1746512" y="980728"/>
              <a:ext cx="5651040" cy="583101"/>
              <a:chOff x="1835760" y="1103592"/>
              <a:chExt cx="5651040" cy="504000"/>
            </a:xfrm>
          </p:grpSpPr>
          <p:sp>
            <p:nvSpPr>
              <p:cNvPr id="114" name="Text Box 12"/>
              <p:cNvSpPr txBox="1">
                <a:spLocks noChangeArrowheads="1"/>
              </p:cNvSpPr>
              <p:nvPr/>
            </p:nvSpPr>
            <p:spPr bwMode="auto">
              <a:xfrm>
                <a:off x="3309988" y="1130097"/>
                <a:ext cx="3105338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창업아이템의 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개발동기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17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19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20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21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18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1097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  <a:ea typeface="굴림" pitchFamily="50" charset="-127"/>
                    </a:rPr>
                    <a:t>Ⅰ</a:t>
                  </a:r>
                </a:p>
              </p:txBody>
            </p:sp>
          </p:grpSp>
          <p:sp>
            <p:nvSpPr>
              <p:cNvPr id="116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746448" y="1786051"/>
              <a:ext cx="5651040" cy="583101"/>
              <a:chOff x="1835760" y="1103592"/>
              <a:chExt cx="5651040" cy="504000"/>
            </a:xfrm>
          </p:grpSpPr>
          <p:sp>
            <p:nvSpPr>
              <p:cNvPr id="80" name="Text Box 12"/>
              <p:cNvSpPr txBox="1">
                <a:spLocks noChangeArrowheads="1"/>
              </p:cNvSpPr>
              <p:nvPr/>
            </p:nvSpPr>
            <p:spPr bwMode="auto">
              <a:xfrm>
                <a:off x="3592122" y="1127801"/>
                <a:ext cx="2541081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창업아이템의 목적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</a:endParaRPr>
              </a:p>
            </p:txBody>
          </p:sp>
          <p:grpSp>
            <p:nvGrpSpPr>
              <p:cNvPr id="81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83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85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12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13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8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굴림" pitchFamily="50" charset="-127"/>
                    </a:rPr>
                    <a:t>Ⅱ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1746448" y="2591375"/>
              <a:ext cx="5651040" cy="583101"/>
              <a:chOff x="1835760" y="1103592"/>
              <a:chExt cx="5651040" cy="504000"/>
            </a:xfrm>
          </p:grpSpPr>
          <p:sp>
            <p:nvSpPr>
              <p:cNvPr id="64" name="Text Box 12"/>
              <p:cNvSpPr txBox="1">
                <a:spLocks noChangeArrowheads="1"/>
              </p:cNvSpPr>
              <p:nvPr/>
            </p:nvSpPr>
            <p:spPr bwMode="auto">
              <a:xfrm>
                <a:off x="2789814" y="1130097"/>
                <a:ext cx="4145687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창업아이템의 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개발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〮사업화</a:t>
                </a:r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전략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</a:endParaRPr>
              </a:p>
            </p:txBody>
          </p:sp>
          <p:grpSp>
            <p:nvGrpSpPr>
              <p:cNvPr id="71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73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75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76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77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7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Ⅲ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72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746448" y="3396698"/>
              <a:ext cx="5651040" cy="583101"/>
              <a:chOff x="1835760" y="1103592"/>
              <a:chExt cx="5651040" cy="504000"/>
            </a:xfrm>
          </p:grpSpPr>
          <p:sp>
            <p:nvSpPr>
              <p:cNvPr id="55" name="Text Box 12"/>
              <p:cNvSpPr txBox="1">
                <a:spLocks noChangeArrowheads="1"/>
              </p:cNvSpPr>
              <p:nvPr/>
            </p:nvSpPr>
            <p:spPr bwMode="auto">
              <a:xfrm>
                <a:off x="3103703" y="1130097"/>
                <a:ext cx="3517919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 시장분석 및 경쟁력 확보방안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56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58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60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61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62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59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Ⅳ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57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1746448" y="4202021"/>
              <a:ext cx="5651040" cy="583101"/>
              <a:chOff x="1835760" y="1103592"/>
              <a:chExt cx="5651040" cy="504000"/>
            </a:xfrm>
          </p:grpSpPr>
          <p:sp>
            <p:nvSpPr>
              <p:cNvPr id="47" name="Text Box 12"/>
              <p:cNvSpPr txBox="1">
                <a:spLocks noChangeArrowheads="1"/>
              </p:cNvSpPr>
              <p:nvPr/>
            </p:nvSpPr>
            <p:spPr bwMode="auto">
              <a:xfrm>
                <a:off x="3401356" y="1130097"/>
                <a:ext cx="2922595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자금소요 및 조달계획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48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50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52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53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54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51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Ⅴ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1747490" y="4992904"/>
              <a:ext cx="5651040" cy="583101"/>
              <a:chOff x="1835760" y="1103592"/>
              <a:chExt cx="5651040" cy="504000"/>
            </a:xfrm>
          </p:grpSpPr>
          <p:sp>
            <p:nvSpPr>
              <p:cNvPr id="123" name="Text Box 12"/>
              <p:cNvSpPr txBox="1">
                <a:spLocks noChangeArrowheads="1"/>
              </p:cNvSpPr>
              <p:nvPr/>
            </p:nvSpPr>
            <p:spPr bwMode="auto">
              <a:xfrm>
                <a:off x="3069541" y="1130097"/>
                <a:ext cx="3586238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시장진입 및 성과창출 전략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124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26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28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29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30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27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Ⅵ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125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1747490" y="5798227"/>
              <a:ext cx="5651040" cy="583101"/>
              <a:chOff x="1835760" y="1103592"/>
              <a:chExt cx="5651040" cy="504000"/>
            </a:xfrm>
          </p:grpSpPr>
          <p:sp>
            <p:nvSpPr>
              <p:cNvPr id="132" name="Text Box 12"/>
              <p:cNvSpPr txBox="1">
                <a:spLocks noChangeArrowheads="1"/>
              </p:cNvSpPr>
              <p:nvPr/>
            </p:nvSpPr>
            <p:spPr bwMode="auto">
              <a:xfrm>
                <a:off x="3069537" y="1130097"/>
                <a:ext cx="3586238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대표자 및 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팀윈의</a:t>
                </a:r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 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보유역량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133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35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37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38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39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36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Ⅶ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134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00445" y="1304620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교통결절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점의 높은 사고비율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4440" y="1578565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교차로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터널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교량 등을 포함하는 교통결절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전체 사고 대비 높은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사고비율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(46.91%)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가지는 도로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결절지점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3745"/>
              </p:ext>
            </p:extLst>
          </p:nvPr>
        </p:nvGraphicFramePr>
        <p:xfrm>
          <a:off x="1073041" y="2476774"/>
          <a:ext cx="4176461" cy="9707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40985">
                  <a:extLst>
                    <a:ext uri="{9D8B030D-6E8A-4147-A177-3AD203B41FA5}">
                      <a16:colId xmlns:a16="http://schemas.microsoft.com/office/drawing/2014/main" val="2662009055"/>
                    </a:ext>
                  </a:extLst>
                </a:gridCol>
                <a:gridCol w="627166">
                  <a:extLst>
                    <a:ext uri="{9D8B030D-6E8A-4147-A177-3AD203B41FA5}">
                      <a16:colId xmlns:a16="http://schemas.microsoft.com/office/drawing/2014/main" val="179398799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1570307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48917706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7612981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656047412"/>
                    </a:ext>
                  </a:extLst>
                </a:gridCol>
                <a:gridCol w="504054">
                  <a:extLst>
                    <a:ext uri="{9D8B030D-6E8A-4147-A177-3AD203B41FA5}">
                      <a16:colId xmlns:a16="http://schemas.microsoft.com/office/drawing/2014/main" val="332127299"/>
                    </a:ext>
                  </a:extLst>
                </a:gridCol>
              </a:tblGrid>
              <a:tr h="2426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722814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 발생건수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273,632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306,830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297,168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286,957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255,407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>
                          <a:effectLst/>
                        </a:rPr>
                        <a:t>1,419,994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94363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124,809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140,745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136,040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133,719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130,863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666,176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0185456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r>
                        <a:rPr lang="ko-KR" altLang="en-US" sz="800" dirty="0"/>
                        <a:t> 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148,823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166,085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161,128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153,238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124,544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effectLst/>
                        </a:rPr>
                        <a:t>753,818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96264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233278" y="3464860"/>
            <a:ext cx="201622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TAAS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740840" y="2993785"/>
            <a:ext cx="508662" cy="183043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124744"/>
            <a:ext cx="2016224" cy="2460660"/>
          </a:xfrm>
          <a:prstGeom prst="rect">
            <a:avLst/>
          </a:prstGeom>
        </p:spPr>
      </p:pic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3898837"/>
            <a:ext cx="375553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센서에 의존한 자율주행 차량의 사고사례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4440" y="4172782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주행센서에만 의존한 자율주행 차량의 다양한 사고사례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기상 및 도로환경에 따라 급변하는 주행센서의 인식 성공률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236051" y="4186869"/>
            <a:ext cx="3224381" cy="1944216"/>
            <a:chOff x="1062923" y="4405230"/>
            <a:chExt cx="2861005" cy="1962076"/>
          </a:xfrm>
        </p:grpSpPr>
        <p:sp>
          <p:nvSpPr>
            <p:cNvPr id="46" name="직사각형 45"/>
            <p:cNvSpPr/>
            <p:nvPr/>
          </p:nvSpPr>
          <p:spPr>
            <a:xfrm>
              <a:off x="1066785" y="4405230"/>
              <a:ext cx="2857143" cy="19620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grpSp>
          <p:nvGrpSpPr>
            <p:cNvPr id="32" name="그룹 31"/>
            <p:cNvGrpSpPr>
              <a:grpSpLocks noChangeAspect="1"/>
            </p:cNvGrpSpPr>
            <p:nvPr/>
          </p:nvGrpSpPr>
          <p:grpSpPr>
            <a:xfrm>
              <a:off x="1062923" y="4413697"/>
              <a:ext cx="1780885" cy="1953609"/>
              <a:chOff x="1062923" y="4293096"/>
              <a:chExt cx="2026171" cy="2156712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b="68284"/>
              <a:stretch/>
            </p:blipFill>
            <p:spPr>
              <a:xfrm>
                <a:off x="1062924" y="4293096"/>
                <a:ext cx="1692208" cy="1043932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/>
              <a:srcRect t="33337" b="33642"/>
              <a:stretch/>
            </p:blipFill>
            <p:spPr>
              <a:xfrm>
                <a:off x="1062923" y="5362933"/>
                <a:ext cx="1692208" cy="1086875"/>
              </a:xfrm>
              <a:prstGeom prst="rect">
                <a:avLst/>
              </a:prstGeom>
            </p:spPr>
          </p:pic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091" b="100000" l="777" r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326886" y="5210006"/>
                <a:ext cx="1222304" cy="302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모서리가 둥근 직사각형 44"/>
            <p:cNvSpPr/>
            <p:nvPr/>
          </p:nvSpPr>
          <p:spPr>
            <a:xfrm>
              <a:off x="2915816" y="4869998"/>
              <a:ext cx="864096" cy="9680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센서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인식률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하락</a:t>
              </a:r>
              <a:endParaRPr lang="ko-KR" altLang="en-US" sz="1100" dirty="0"/>
            </a:p>
          </p:txBody>
        </p:sp>
      </p:grpSp>
      <p:pic>
        <p:nvPicPr>
          <p:cNvPr id="49" name="_x408140536" descr="EMB000056d842b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048785"/>
            <a:ext cx="1212456" cy="10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_x408141096" descr="EMB000056d842b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50" y="5101808"/>
            <a:ext cx="920420" cy="98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6579BF-B5E6-4086-8FB3-1A6FF513E268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0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도로지도의 필요성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14440" y="1576681"/>
            <a:ext cx="4909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자율주행을 위해 위치 및 각종 상황인식 정보를 실시간 제공 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교통규제 정보 등을 포함한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차원 정밀도로지도를 통한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보조데이터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1" y="1415680"/>
            <a:ext cx="2640189" cy="1468837"/>
          </a:xfrm>
          <a:prstGeom prst="rect">
            <a:avLst/>
          </a:prstGeom>
        </p:spPr>
      </p:pic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2924944"/>
            <a:ext cx="411557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도로지도의 차별성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4440" y="3198889"/>
            <a:ext cx="8006032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노선 중심의 기존 도로지도는 자율주행에 필요한 차선구분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교통표지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노면표지 등의 상세정보 제공 어려움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국내 도로 및 자동차 제원을 고려한 지도정확도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절대 정확도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±0.25m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이내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34224"/>
              </p:ext>
            </p:extLst>
          </p:nvPr>
        </p:nvGraphicFramePr>
        <p:xfrm>
          <a:off x="1283952" y="4060936"/>
          <a:ext cx="6528047" cy="2241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527">
                  <a:extLst>
                    <a:ext uri="{9D8B030D-6E8A-4147-A177-3AD203B41FA5}">
                      <a16:colId xmlns:a16="http://schemas.microsoft.com/office/drawing/2014/main" val="3158054881"/>
                    </a:ext>
                  </a:extLst>
                </a:gridCol>
                <a:gridCol w="1812238">
                  <a:extLst>
                    <a:ext uri="{9D8B030D-6E8A-4147-A177-3AD203B41FA5}">
                      <a16:colId xmlns:a16="http://schemas.microsoft.com/office/drawing/2014/main" val="3821152622"/>
                    </a:ext>
                  </a:extLst>
                </a:gridCol>
                <a:gridCol w="1812238">
                  <a:extLst>
                    <a:ext uri="{9D8B030D-6E8A-4147-A177-3AD203B41FA5}">
                      <a16:colId xmlns:a16="http://schemas.microsoft.com/office/drawing/2014/main" val="3838892371"/>
                    </a:ext>
                  </a:extLst>
                </a:gridCol>
                <a:gridCol w="2091044">
                  <a:extLst>
                    <a:ext uri="{9D8B030D-6E8A-4147-A177-3AD203B41FA5}">
                      <a16:colId xmlns:a16="http://schemas.microsoft.com/office/drawing/2014/main" val="893940613"/>
                    </a:ext>
                  </a:extLst>
                </a:gridCol>
              </a:tblGrid>
              <a:tr h="2167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기존 </a:t>
                      </a:r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</a:rPr>
                        <a:t>수치지형도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FF00"/>
                          </a:solidFill>
                        </a:rPr>
                        <a:t>정밀도로지도</a:t>
                      </a:r>
                      <a:endParaRPr lang="en-US" altLang="ko-KR" sz="800" b="1" dirty="0">
                        <a:solidFill>
                          <a:srgbClr val="FFFF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FF00"/>
                          </a:solidFill>
                        </a:rPr>
                        <a:t>(1/500 </a:t>
                      </a:r>
                      <a:r>
                        <a:rPr lang="ko-KR" altLang="en-US" sz="800" b="1" dirty="0">
                          <a:solidFill>
                            <a:srgbClr val="FFFF00"/>
                          </a:solidFill>
                        </a:rPr>
                        <a:t>수준</a:t>
                      </a:r>
                      <a:r>
                        <a:rPr lang="en-US" altLang="ko-KR" sz="800" b="1" dirty="0">
                          <a:solidFill>
                            <a:srgbClr val="FFFF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71500"/>
                  </a:ext>
                </a:extLst>
              </a:tr>
              <a:tr h="2167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</a:rPr>
                        <a:t>비도심지역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(1/5,000)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도심지역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(1/1,000)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737502"/>
                  </a:ext>
                </a:extLst>
              </a:tr>
              <a:tr h="801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지도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57426"/>
                  </a:ext>
                </a:extLst>
              </a:tr>
              <a:tr h="273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정확도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평면위치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3.5m</a:t>
                      </a:r>
                    </a:p>
                    <a:p>
                      <a:pPr algn="ctr" latinLnBrk="1"/>
                      <a:r>
                        <a:rPr lang="ko-KR" altLang="en-US" sz="800" dirty="0" err="1"/>
                        <a:t>수직위치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1.67m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평면위치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0.7m</a:t>
                      </a:r>
                    </a:p>
                    <a:p>
                      <a:pPr algn="ctr" latinLnBrk="1"/>
                      <a:r>
                        <a:rPr lang="ko-KR" altLang="en-US" sz="800" dirty="0" err="1"/>
                        <a:t>수직위치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0.33m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평면위치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: ± 0.25m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수직위치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: ± 0.25m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575793"/>
                  </a:ext>
                </a:extLst>
              </a:tr>
              <a:tr h="671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자율주행차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ko-KR" altLang="en-US" sz="800" b="1" dirty="0" err="1"/>
                        <a:t>지원정보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도로경계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도로중심선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△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도로경계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도로중심선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교통표지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△ (</a:t>
                      </a:r>
                      <a:r>
                        <a:rPr lang="ko-KR" altLang="en-US" sz="800" dirty="0"/>
                        <a:t>위치만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차선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         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교통표지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차로중심선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 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노면표지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800" baseline="0" dirty="0" err="1"/>
                        <a:t>도로경계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en-US" altLang="ko-KR" sz="800" baseline="0" dirty="0"/>
                        <a:t>: </a:t>
                      </a:r>
                      <a:r>
                        <a:rPr lang="en-US" altLang="ko-KR" sz="800" dirty="0"/>
                        <a:t>○      </a:t>
                      </a:r>
                      <a:r>
                        <a:rPr lang="ko-KR" altLang="en-US" sz="800" baseline="0" dirty="0" err="1"/>
                        <a:t>도로중심선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en-US" altLang="ko-KR" sz="800" baseline="0" dirty="0"/>
                        <a:t>: </a:t>
                      </a:r>
                      <a:r>
                        <a:rPr lang="en-US" altLang="ko-KR" sz="800" dirty="0"/>
                        <a:t>△ (</a:t>
                      </a:r>
                      <a:r>
                        <a:rPr lang="ko-KR" altLang="en-US" sz="800" dirty="0"/>
                        <a:t>필요시</a:t>
                      </a:r>
                      <a:r>
                        <a:rPr lang="en-US" altLang="ko-KR" sz="800" dirty="0"/>
                        <a:t>)</a:t>
                      </a:r>
                      <a:endParaRPr lang="en-US" altLang="ko-KR" sz="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216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86" y="4501673"/>
            <a:ext cx="1792646" cy="766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01" y="4501673"/>
            <a:ext cx="1800201" cy="762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97" y="4503820"/>
            <a:ext cx="2070302" cy="760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4827" y="6302206"/>
            <a:ext cx="6087533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850" dirty="0" err="1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자율주행차</a:t>
            </a:r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 지원 등을 위한 정밀도로지도 구축방안 연구 및 시범사업 보고서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, 2015, </a:t>
            </a:r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국토지리정보원</a:t>
            </a:r>
            <a:endParaRPr lang="en-US" altLang="ko-KR" sz="850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265D0E-B56F-4D1A-B7FB-023CAAFAD8EA}"/>
              </a:ext>
            </a:extLst>
          </p:cNvPr>
          <p:cNvSpPr/>
          <p:nvPr/>
        </p:nvSpPr>
        <p:spPr>
          <a:xfrm>
            <a:off x="0" y="6484785"/>
            <a:ext cx="140364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9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1301911"/>
            <a:ext cx="411557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고비용의 기존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 제작방식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14440" y="1575856"/>
            <a:ext cx="7285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정밀 도로지도 제작방식인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MMS(Mobile Mapping System)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방식은 높은 제작비용을 수반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제작방식 특성상 시간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공간적인 측면에서 큰 제약을 가지는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의 도입과 운용 비용은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 구축의 가장 큰 진입장벽 요인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이를 대체하기 위한 합리적인 도로지도 제작방식 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3B7F96-EF7F-4BBF-9A21-1A3BDA3B1CB0}"/>
              </a:ext>
            </a:extLst>
          </p:cNvPr>
          <p:cNvGrpSpPr/>
          <p:nvPr/>
        </p:nvGrpSpPr>
        <p:grpSpPr>
          <a:xfrm>
            <a:off x="1187624" y="3140968"/>
            <a:ext cx="6768752" cy="3240360"/>
            <a:chOff x="1555425" y="3344708"/>
            <a:chExt cx="6040911" cy="274858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55425" y="3501008"/>
              <a:ext cx="6040911" cy="259228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68375">
                <a:spcBef>
                  <a:spcPct val="10000"/>
                </a:spcBef>
                <a:buClr>
                  <a:srgbClr val="969696"/>
                </a:buClr>
                <a:buSzPct val="80000"/>
              </a:pPr>
              <a:endParaRPr lang="en-US" altLang="ko-KR" sz="8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16392"/>
            <a:stretch/>
          </p:blipFill>
          <p:spPr>
            <a:xfrm>
              <a:off x="5826803" y="3789041"/>
              <a:ext cx="1553509" cy="103022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680" y="5035803"/>
              <a:ext cx="3816424" cy="877401"/>
            </a:xfrm>
            <a:prstGeom prst="rect">
              <a:avLst/>
            </a:prstGeom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3461696" y="3344708"/>
              <a:ext cx="2228368" cy="23470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Mobile Mapping System</a:t>
              </a:r>
              <a:endParaRPr lang="ko-KR" altLang="en-US" sz="12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98762" y="3789040"/>
              <a:ext cx="2809342" cy="507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GPS/INS,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레이더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라이다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센서와 같은 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/>
              </a:r>
              <a:b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고가 장비를 활용</a:t>
              </a: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691680" y="3789040"/>
              <a:ext cx="1008112" cy="4810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고가의</a:t>
              </a:r>
              <a:endParaRPr lang="en-US" altLang="ko-KR" sz="10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하드웨어 장비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98762" y="4387420"/>
              <a:ext cx="2809342" cy="507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차량진입이 어려운 지점 조사에 제약 보유</a:t>
              </a:r>
              <a:endPara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재진입이 힘든 지역을 조사할 때 긴 시간을 소요</a:t>
              </a: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91680" y="4387420"/>
              <a:ext cx="1008112" cy="5078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시공간적</a:t>
              </a:r>
              <a:endParaRPr lang="en-US" altLang="ko-KR" sz="10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제약 보유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6803" y="4956029"/>
              <a:ext cx="1553509" cy="948748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AF4449-79C2-4377-A3D3-3013F2737C3C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04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11AE4E-82BB-4022-B899-259335205521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576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목적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(</a:t>
            </a:r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필요성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)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461962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고속도로 주요 결절지점 대상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 제작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1576681"/>
            <a:ext cx="4621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활용한 고속도로 주요 결절지점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고정밀항공영상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활용하여 전국단위의 일관된 위치 오차를 가진 전자지도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1025" name="_x425588280" descr="EMB000017304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80" y="1356105"/>
            <a:ext cx="2709044" cy="184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602595" y="3122750"/>
            <a:ext cx="504952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HP Map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활용 자율주행차량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안전제고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플랫폼 구성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841457" y="3756618"/>
            <a:ext cx="7078915" cy="2567557"/>
            <a:chOff x="594467" y="3528424"/>
            <a:chExt cx="7793957" cy="299228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647378" y="3528424"/>
              <a:ext cx="7741046" cy="299228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05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69651" y="4557887"/>
              <a:ext cx="2474357" cy="677828"/>
              <a:chOff x="1259632" y="5127436"/>
              <a:chExt cx="2474357" cy="677828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259632" y="5127436"/>
                <a:ext cx="2474357" cy="677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  <a:alpha val="15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546506" y="5211224"/>
                <a:ext cx="2187483" cy="459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0" indent="-85725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보행자</a:t>
                </a: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,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차량</a:t>
                </a: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,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도로시설물 </a:t>
                </a:r>
                <a:r>
                  <a:rPr lang="ko-KR" altLang="en-US" sz="850" dirty="0" err="1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상세인식</a:t>
                </a:r>
                <a:endParaRPr lang="en-US" altLang="ko-KR" sz="850" dirty="0">
                  <a:ln>
                    <a:solidFill>
                      <a:srgbClr val="4F81BD">
                        <a:lumMod val="50000"/>
                        <a:alpha val="10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</a:endParaRPr>
              </a:p>
              <a:p>
                <a:pPr marL="85725" lvl="0" indent="-85725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지도 데이터 통한 </a:t>
                </a:r>
                <a:r>
                  <a:rPr lang="ko-KR" altLang="en-US" sz="850" dirty="0" err="1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상세경로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탐색</a:t>
                </a: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098360" y="3636009"/>
              <a:ext cx="1961471" cy="5272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100" dirty="0" err="1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고정밀</a:t>
              </a:r>
              <a:r>
                <a:rPr lang="ko-KR" altLang="en-US" sz="11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 도로</a:t>
              </a:r>
              <a:endParaRPr lang="en-US" altLang="ko-KR" sz="11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1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지도 데이터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1272584" y="4780173"/>
              <a:ext cx="257988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594467" y="4619272"/>
              <a:ext cx="826228" cy="494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V2X </a:t>
              </a:r>
              <a:r>
                <a:rPr lang="ko-KR" altLang="en-US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통신</a:t>
              </a:r>
              <a:r>
                <a:rPr lang="en-US" altLang="ko-KR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altLang="ko-KR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ko-KR" altLang="en-US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센서</a:t>
              </a: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1272295" y="4996198"/>
              <a:ext cx="257988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2051720" y="4163255"/>
              <a:ext cx="0" cy="257454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1524963" y="4422289"/>
              <a:ext cx="1059120" cy="949025"/>
              <a:chOff x="1524963" y="4078652"/>
              <a:chExt cx="1059120" cy="949025"/>
            </a:xfrm>
          </p:grpSpPr>
          <p:pic>
            <p:nvPicPr>
              <p:cNvPr id="45" name="Picture 18" descr="원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10000"/>
              </a:blip>
              <a:srcRect l="3448"/>
              <a:stretch>
                <a:fillRect/>
              </a:stretch>
            </p:blipFill>
            <p:spPr bwMode="auto">
              <a:xfrm>
                <a:off x="1570302" y="4078652"/>
                <a:ext cx="962836" cy="949025"/>
              </a:xfrm>
              <a:prstGeom prst="rect">
                <a:avLst/>
              </a:prstGeom>
              <a:noFill/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1524963" y="4361588"/>
                <a:ext cx="105912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rPr>
                  <a:t>인지</a:t>
                </a:r>
                <a:endParaRPr lang="en-US" altLang="ko-KR" sz="1500" b="1" dirty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</p:grpSp>
        <p:cxnSp>
          <p:nvCxnSpPr>
            <p:cNvPr id="58" name="직선 화살표 연결선 57"/>
            <p:cNvCxnSpPr/>
            <p:nvPr/>
          </p:nvCxnSpPr>
          <p:spPr>
            <a:xfrm>
              <a:off x="4653157" y="4901958"/>
              <a:ext cx="549814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>
              <a:endCxn id="72" idx="3"/>
            </p:cNvCxnSpPr>
            <p:nvPr/>
          </p:nvCxnSpPr>
          <p:spPr>
            <a:xfrm rot="10800000" flipV="1">
              <a:off x="6221830" y="5234887"/>
              <a:ext cx="1009160" cy="789109"/>
            </a:xfrm>
            <a:prstGeom prst="bentConnector3">
              <a:avLst>
                <a:gd name="adj1" fmla="val 50000"/>
              </a:avLst>
            </a:prstGeom>
            <a:ln w="10160">
              <a:solidFill>
                <a:schemeClr val="accent5">
                  <a:lumMod val="50000"/>
                  <a:alpha val="84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5147322" y="4432619"/>
              <a:ext cx="3113819" cy="949025"/>
              <a:chOff x="1524963" y="5053872"/>
              <a:chExt cx="3113819" cy="949025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2164425" y="5189470"/>
                <a:ext cx="2474357" cy="677828"/>
                <a:chOff x="1259632" y="5127436"/>
                <a:chExt cx="2474357" cy="677828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1259632" y="5127436"/>
                  <a:ext cx="2474357" cy="677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15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546506" y="5211224"/>
                  <a:ext cx="2187483" cy="4594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도로 상황분석 및 차량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대응판단</a:t>
                  </a:r>
                  <a:endPara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대체경로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선정 및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유고상황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회피</a:t>
                  </a: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1524963" y="5053872"/>
                <a:ext cx="1059120" cy="949025"/>
                <a:chOff x="1524963" y="4078652"/>
                <a:chExt cx="1059120" cy="949025"/>
              </a:xfrm>
            </p:grpSpPr>
            <p:pic>
              <p:nvPicPr>
                <p:cNvPr id="49" name="Picture 18" descr="원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lum bright="10000"/>
                </a:blip>
                <a:srcRect l="3448"/>
                <a:stretch>
                  <a:fillRect/>
                </a:stretch>
              </p:blipFill>
              <p:spPr bwMode="auto">
                <a:xfrm>
                  <a:off x="1570302" y="4078652"/>
                  <a:ext cx="962836" cy="949025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TextBox 49"/>
                <p:cNvSpPr txBox="1"/>
                <p:nvPr/>
              </p:nvSpPr>
              <p:spPr>
                <a:xfrm>
                  <a:off x="1524963" y="4361588"/>
                  <a:ext cx="105912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>
                      <a:ln>
                        <a:solidFill>
                          <a:schemeClr val="accent1">
                            <a:lumMod val="50000"/>
                            <a:alpha val="10000"/>
                          </a:schemeClr>
                        </a:solidFill>
                      </a:ln>
                      <a:latin typeface="+mn-ea"/>
                    </a:rPr>
                    <a:t>판단</a:t>
                  </a:r>
                  <a:endParaRPr lang="en-US" altLang="ko-KR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endParaRPr>
                </a:p>
              </p:txBody>
            </p:sp>
          </p:grpSp>
        </p:grpSp>
        <p:grpSp>
          <p:nvGrpSpPr>
            <p:cNvPr id="65" name="그룹 64"/>
            <p:cNvGrpSpPr/>
            <p:nvPr/>
          </p:nvGrpSpPr>
          <p:grpSpPr>
            <a:xfrm>
              <a:off x="3127357" y="5553757"/>
              <a:ext cx="3094473" cy="949025"/>
              <a:chOff x="1549535" y="5157192"/>
              <a:chExt cx="3094473" cy="949025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2169651" y="5288518"/>
                <a:ext cx="2474357" cy="677828"/>
                <a:chOff x="1259632" y="5127436"/>
                <a:chExt cx="2474357" cy="677828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1259632" y="5127436"/>
                  <a:ext cx="2474357" cy="677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15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546506" y="5211224"/>
                  <a:ext cx="2187483" cy="4594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가감속</a:t>
                  </a: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,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조향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등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차량제어</a:t>
                  </a:r>
                  <a:endPara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최적의 경로 제어</a:t>
                  </a: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1549535" y="5157192"/>
                <a:ext cx="1059120" cy="949025"/>
                <a:chOff x="1524963" y="4078652"/>
                <a:chExt cx="1059120" cy="949025"/>
              </a:xfrm>
            </p:grpSpPr>
            <p:pic>
              <p:nvPicPr>
                <p:cNvPr id="52" name="Picture 18" descr="원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lum bright="10000"/>
                </a:blip>
                <a:srcRect l="3448"/>
                <a:stretch>
                  <a:fillRect/>
                </a:stretch>
              </p:blipFill>
              <p:spPr bwMode="auto">
                <a:xfrm>
                  <a:off x="1570302" y="4078652"/>
                  <a:ext cx="962836" cy="949025"/>
                </a:xfrm>
                <a:prstGeom prst="rect">
                  <a:avLst/>
                </a:prstGeom>
                <a:noFill/>
              </p:spPr>
            </p:pic>
            <p:sp>
              <p:nvSpPr>
                <p:cNvPr id="53" name="TextBox 52"/>
                <p:cNvSpPr txBox="1"/>
                <p:nvPr/>
              </p:nvSpPr>
              <p:spPr>
                <a:xfrm>
                  <a:off x="1524963" y="4361588"/>
                  <a:ext cx="105912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>
                      <a:ln>
                        <a:solidFill>
                          <a:schemeClr val="accent1">
                            <a:lumMod val="50000"/>
                            <a:alpha val="10000"/>
                          </a:schemeClr>
                        </a:solidFill>
                      </a:ln>
                      <a:latin typeface="+mn-ea"/>
                    </a:rPr>
                    <a:t>제어</a:t>
                  </a:r>
                  <a:endParaRPr lang="en-US" altLang="ko-KR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endParaRPr>
                </a:p>
              </p:txBody>
            </p:sp>
          </p:grpSp>
        </p:grpSp>
        <p:cxnSp>
          <p:nvCxnSpPr>
            <p:cNvPr id="78" name="꺾인 연결선 77"/>
            <p:cNvCxnSpPr>
              <a:endCxn id="45" idx="2"/>
            </p:cNvCxnSpPr>
            <p:nvPr/>
          </p:nvCxnSpPr>
          <p:spPr>
            <a:xfrm rot="10800000">
              <a:off x="2051721" y="5371314"/>
              <a:ext cx="1127091" cy="662206"/>
            </a:xfrm>
            <a:prstGeom prst="bentConnector2">
              <a:avLst/>
            </a:prstGeom>
            <a:ln w="10160">
              <a:solidFill>
                <a:schemeClr val="accent5">
                  <a:lumMod val="50000"/>
                  <a:alpha val="84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모서리가 둥근 직사각형 22"/>
          <p:cNvSpPr/>
          <p:nvPr/>
        </p:nvSpPr>
        <p:spPr>
          <a:xfrm>
            <a:off x="3216445" y="3599978"/>
            <a:ext cx="2376995" cy="29653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자율주행차량 </a:t>
            </a:r>
            <a:r>
              <a:rPr lang="ko-KR" altLang="en-US" sz="12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안전제고</a:t>
            </a:r>
            <a:r>
              <a:rPr lang="ko-KR" altLang="en-US" sz="12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플랫폼</a:t>
            </a:r>
          </a:p>
        </p:txBody>
      </p:sp>
    </p:spTree>
    <p:extLst>
      <p:ext uri="{BB962C8B-B14F-4D97-AF65-F5344CB8AC3E}">
        <p14:creationId xmlns:p14="http://schemas.microsoft.com/office/powerpoint/2010/main" val="364040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오각형 29"/>
          <p:cNvSpPr/>
          <p:nvPr/>
        </p:nvSpPr>
        <p:spPr>
          <a:xfrm>
            <a:off x="5420661" y="4568814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제어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개발 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· </a:t>
            </a:r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사업화 전략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0445" y="1306195"/>
            <a:ext cx="69238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시범지역 영상데이터 취득 및 결절지점 도로지도 제작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440" y="1580140"/>
            <a:ext cx="56195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시범지역 선정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부산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·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경남 고속도로 교통사고 다발지점 및 결절지점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자율주행용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전자지도 플랫폼 기술 개발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2712839"/>
            <a:ext cx="69238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안전성 제고 기술 개발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2986784"/>
            <a:ext cx="498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자율주행차량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교통정보 가공 및 제공 기술 개발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 결절지점을 대상으로 정확성과 완전성을 향상시킨 기술 개발 통한 지적 재산권 확보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FAE417-A8AB-47DA-8DF2-0096259E7287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34" y="1341438"/>
            <a:ext cx="2518116" cy="263745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086134" y="3937474"/>
            <a:ext cx="251811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00" dirty="0" err="1">
                <a:ln w="3175">
                  <a:solidFill>
                    <a:prstClr val="black">
                      <a:alpha val="15000"/>
                    </a:prstClr>
                  </a:solidFill>
                </a:ln>
                <a:latin typeface="맑은 고딕" panose="020B0503020000020004" pitchFamily="50" charset="-127"/>
              </a:rPr>
              <a:t>고정밀</a:t>
            </a:r>
            <a:r>
              <a:rPr lang="ko-KR" altLang="en-US" sz="1000" dirty="0">
                <a:ln w="3175">
                  <a:solidFill>
                    <a:prstClr val="black">
                      <a:alpha val="15000"/>
                    </a:prstClr>
                  </a:solidFill>
                </a:ln>
                <a:latin typeface="맑은 고딕" panose="020B0503020000020004" pitchFamily="50" charset="-127"/>
              </a:rPr>
              <a:t> 항공영상</a:t>
            </a:r>
            <a:endParaRPr lang="en-US" altLang="ko-KR" sz="1000" dirty="0">
              <a:ln w="3175">
                <a:solidFill>
                  <a:prstClr val="black">
                    <a:alpha val="15000"/>
                  </a:prstClr>
                </a:solidFill>
              </a:ln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52934" y="6005243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</a:rPr>
              <a:t>고정밀</a:t>
            </a:r>
            <a:r>
              <a:rPr lang="ko-KR" altLang="en-US" sz="1200" b="1" dirty="0">
                <a:solidFill>
                  <a:srgbClr val="FF0000"/>
                </a:solidFill>
              </a:rPr>
              <a:t> 지도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52934" y="5049036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ADAS </a:t>
            </a:r>
            <a:r>
              <a:rPr lang="ko-KR" altLang="en-US" sz="1200" dirty="0">
                <a:solidFill>
                  <a:schemeClr val="tx1"/>
                </a:solidFill>
              </a:rPr>
              <a:t>센서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52934" y="5526913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V2X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86797" y="5046691"/>
            <a:ext cx="1671619" cy="137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주행전략</a:t>
            </a:r>
            <a:r>
              <a:rPr lang="ko-KR" altLang="en-US" sz="1200" b="1" dirty="0">
                <a:solidFill>
                  <a:schemeClr val="tx1"/>
                </a:solidFill>
              </a:rPr>
              <a:t> 결정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추월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회전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가감속여부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200" dirty="0">
                <a:solidFill>
                  <a:schemeClr val="tx1"/>
                </a:solidFill>
              </a:rPr>
              <a:t> </a:t>
            </a:r>
            <a:r>
              <a:rPr lang="en-US" altLang="ko-KR" sz="5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주행경로</a:t>
            </a:r>
            <a:r>
              <a:rPr lang="ko-KR" altLang="en-US" sz="1200" b="1" dirty="0">
                <a:solidFill>
                  <a:schemeClr val="tx1"/>
                </a:solidFill>
              </a:rPr>
              <a:t> 생성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목표궤적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목표속도</a:t>
            </a:r>
            <a:r>
              <a:rPr lang="ko-KR" altLang="en-US" sz="1000" dirty="0">
                <a:solidFill>
                  <a:schemeClr val="tx1"/>
                </a:solidFill>
              </a:rPr>
              <a:t> 등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20661" y="5046691"/>
            <a:ext cx="1671619" cy="137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차량 제어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조향각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 err="1">
                <a:solidFill>
                  <a:schemeClr val="tx1"/>
                </a:solidFill>
              </a:rPr>
              <a:t>가감속</a:t>
            </a:r>
            <a:r>
              <a:rPr lang="ko-KR" altLang="en-US" sz="1000" dirty="0">
                <a:solidFill>
                  <a:schemeClr val="tx1"/>
                </a:solidFill>
              </a:rPr>
              <a:t> 제어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ko-KR" altLang="en-US" sz="1000" dirty="0"/>
          </a:p>
        </p:txBody>
      </p:sp>
      <p:sp>
        <p:nvSpPr>
          <p:cNvPr id="29" name="오각형 28"/>
          <p:cNvSpPr/>
          <p:nvPr/>
        </p:nvSpPr>
        <p:spPr>
          <a:xfrm>
            <a:off x="3686797" y="4562083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판단</a:t>
            </a:r>
          </a:p>
        </p:txBody>
      </p:sp>
      <p:sp>
        <p:nvSpPr>
          <p:cNvPr id="5" name="오각형 4"/>
          <p:cNvSpPr/>
          <p:nvPr/>
        </p:nvSpPr>
        <p:spPr>
          <a:xfrm>
            <a:off x="1956092" y="4568814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인지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00689" y="5494630"/>
            <a:ext cx="2834945" cy="967671"/>
          </a:xfrm>
          <a:prstGeom prst="rect">
            <a:avLst/>
          </a:prstGeom>
          <a:solidFill>
            <a:srgbClr val="FF0000">
              <a:alpha val="2000"/>
            </a:srgb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65561" y="5730337"/>
            <a:ext cx="1063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b="1" dirty="0"/>
              <a:t>센서의 한계 보완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648821" y="5046691"/>
            <a:ext cx="4739603" cy="1406645"/>
          </a:xfrm>
          <a:prstGeom prst="rect">
            <a:avLst/>
          </a:prstGeom>
          <a:solidFill>
            <a:srgbClr val="043963">
              <a:alpha val="5000"/>
            </a:srgbClr>
          </a:solidFill>
          <a:ln w="25400">
            <a:solidFill>
              <a:srgbClr val="04396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244481" y="5470829"/>
            <a:ext cx="106310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" b="1" dirty="0"/>
              <a:t>자율주행</a:t>
            </a:r>
            <a:r>
              <a:rPr lang="en-US" altLang="ko-KR" sz="1150" b="1" dirty="0"/>
              <a:t/>
            </a:r>
            <a:br>
              <a:rPr lang="en-US" altLang="ko-KR" sz="1150" b="1" dirty="0"/>
            </a:br>
            <a:r>
              <a:rPr lang="ko-KR" altLang="en-US" sz="1150" b="1" dirty="0"/>
              <a:t>안전성 제고 </a:t>
            </a:r>
            <a:r>
              <a:rPr lang="en-US" altLang="ko-KR" sz="1150" b="1" dirty="0"/>
              <a:t/>
            </a:r>
            <a:br>
              <a:rPr lang="en-US" altLang="ko-KR" sz="1150" b="1" dirty="0"/>
            </a:br>
            <a:r>
              <a:rPr lang="ko-KR" altLang="en-US" sz="1150" b="1" dirty="0"/>
              <a:t>기술개발</a:t>
            </a:r>
          </a:p>
        </p:txBody>
      </p:sp>
    </p:spTree>
    <p:extLst>
      <p:ext uri="{BB962C8B-B14F-4D97-AF65-F5344CB8AC3E}">
        <p14:creationId xmlns:p14="http://schemas.microsoft.com/office/powerpoint/2010/main" val="117256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51603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시장분석 및 경쟁력 확보방안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1329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국내시장분석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440A6E-47D4-4E1F-86E4-8ED5B1E716B2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60" name="Text Box 30"/>
          <p:cNvSpPr txBox="1">
            <a:spLocks noChangeArrowheads="1"/>
          </p:cNvSpPr>
          <p:nvPr/>
        </p:nvSpPr>
        <p:spPr bwMode="auto">
          <a:xfrm>
            <a:off x="593630" y="4077072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해외시장분석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AutoShape 177"/>
          <p:cNvSpPr>
            <a:spLocks noChangeArrowheads="1"/>
          </p:cNvSpPr>
          <p:nvPr/>
        </p:nvSpPr>
        <p:spPr bwMode="auto">
          <a:xfrm>
            <a:off x="4716016" y="1607579"/>
            <a:ext cx="4069124" cy="2300280"/>
          </a:xfrm>
          <a:prstGeom prst="roundRect">
            <a:avLst>
              <a:gd name="adj" fmla="val 7481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6" name="AutoShape 177"/>
          <p:cNvSpPr>
            <a:spLocks noChangeArrowheads="1"/>
          </p:cNvSpPr>
          <p:nvPr/>
        </p:nvSpPr>
        <p:spPr bwMode="auto">
          <a:xfrm>
            <a:off x="4842893" y="1779907"/>
            <a:ext cx="1857917" cy="976071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49" name="AutoShape 177"/>
          <p:cNvSpPr>
            <a:spLocks noChangeArrowheads="1"/>
          </p:cNvSpPr>
          <p:nvPr/>
        </p:nvSpPr>
        <p:spPr bwMode="auto">
          <a:xfrm>
            <a:off x="6788370" y="1778054"/>
            <a:ext cx="1857917" cy="976071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50" name="AutoShape 177"/>
          <p:cNvSpPr>
            <a:spLocks noChangeArrowheads="1"/>
          </p:cNvSpPr>
          <p:nvPr/>
        </p:nvSpPr>
        <p:spPr bwMode="auto">
          <a:xfrm>
            <a:off x="4842893" y="2821376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15372" y="1837908"/>
            <a:ext cx="1728677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국토교통부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53729" y="1838413"/>
            <a:ext cx="1733645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국토지리정보원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5000" y="2880996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현대 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M&amp;N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95" y="2099245"/>
            <a:ext cx="734422" cy="5996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627" y="2099244"/>
            <a:ext cx="732898" cy="59964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496" y="3142334"/>
            <a:ext cx="744872" cy="599644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5665616" y="1484784"/>
            <a:ext cx="2169923" cy="243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국내 정밀도로지도 현황</a:t>
            </a:r>
            <a:endParaRPr lang="en-US" altLang="ko-KR" sz="1100" b="1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7043" y="209924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자율주행차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인프라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특화도시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등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)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860533" y="209924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점군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데이터 기반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 기술 개발 지원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17333" y="3142333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자체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벡터 데이터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기반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기술 개발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0" name="AutoShape 177"/>
          <p:cNvSpPr>
            <a:spLocks noChangeArrowheads="1"/>
          </p:cNvSpPr>
          <p:nvPr/>
        </p:nvSpPr>
        <p:spPr bwMode="auto">
          <a:xfrm>
            <a:off x="4760065" y="4147767"/>
            <a:ext cx="4025075" cy="2361881"/>
          </a:xfrm>
          <a:prstGeom prst="roundRect">
            <a:avLst>
              <a:gd name="adj" fmla="val 7481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1" name="AutoShape 177"/>
          <p:cNvSpPr>
            <a:spLocks noChangeArrowheads="1"/>
          </p:cNvSpPr>
          <p:nvPr/>
        </p:nvSpPr>
        <p:spPr bwMode="auto">
          <a:xfrm>
            <a:off x="4886941" y="4328594"/>
            <a:ext cx="1857917" cy="996054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2" name="AutoShape 177"/>
          <p:cNvSpPr>
            <a:spLocks noChangeArrowheads="1"/>
          </p:cNvSpPr>
          <p:nvPr/>
        </p:nvSpPr>
        <p:spPr bwMode="auto">
          <a:xfrm>
            <a:off x="6832419" y="4326703"/>
            <a:ext cx="1857917" cy="996054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3" name="AutoShape 177"/>
          <p:cNvSpPr>
            <a:spLocks noChangeArrowheads="1"/>
          </p:cNvSpPr>
          <p:nvPr/>
        </p:nvSpPr>
        <p:spPr bwMode="auto">
          <a:xfrm>
            <a:off x="6832419" y="5396615"/>
            <a:ext cx="1857917" cy="995817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959420" y="4387782"/>
            <a:ext cx="1728677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유럽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HERE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897778" y="4388297"/>
            <a:ext cx="1733645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TOMTOM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894525" y="5457457"/>
            <a:ext cx="1733702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일본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DMP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1091" y="4654469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지도업체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인수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벡터 위주 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/>
            </a:r>
            <a:b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</a:b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정밀도로지도 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904582" y="4654469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‘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구글지도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+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점군데이터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’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/>
                </a:solidFill>
              </a:rPr>
              <a:t>기반센서기술 접목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906859" y="5724144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정부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+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민간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완성차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+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지도업체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백터위주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467" y="5718352"/>
            <a:ext cx="726865" cy="617713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5694118" y="4010498"/>
            <a:ext cx="2169923" cy="243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해외 정밀도로지도 현황</a:t>
            </a:r>
            <a:endParaRPr lang="en-US" altLang="ko-KR" sz="1100" b="1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AutoShape 177"/>
          <p:cNvSpPr>
            <a:spLocks noChangeArrowheads="1"/>
          </p:cNvSpPr>
          <p:nvPr/>
        </p:nvSpPr>
        <p:spPr bwMode="auto">
          <a:xfrm>
            <a:off x="6800609" y="2822167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862716" y="2881787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도로공사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LX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875049" y="314312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정밀도로지도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지원 및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/>
            </a:r>
            <a:b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</a:b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도로관리 대장 고도화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9" name="AutoShape 177"/>
          <p:cNvSpPr>
            <a:spLocks noChangeArrowheads="1"/>
          </p:cNvSpPr>
          <p:nvPr/>
        </p:nvSpPr>
        <p:spPr bwMode="auto">
          <a:xfrm>
            <a:off x="4905145" y="5405202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967252" y="5464822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NVIDIA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979585" y="5726159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NVIDIA DRIVE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플랫의 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클라우드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기반 맵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생성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14439" y="1648832"/>
            <a:ext cx="38577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 교통부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정밀도로지도 제작 및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위성항법시스템 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상시관측소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추가 구축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국토지리정보원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기반 도로정보 추출 중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→ 2019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고속도로 정밀도로지도 완성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민간업체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기반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시범제작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및 연구개발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→ 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대부분 지도제작에만 국한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18619" y="4476889"/>
            <a:ext cx="385779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유럽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북미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민간업체 주도의 정밀도로지도 추진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HERE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완성차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그룹에서 인수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벡터위주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정밀지도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TOMTOM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구글지도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기반의 센서기술 보유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NVIDIA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클라우드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기반 맵 생성 및 현지화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일본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한국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정부주도의 정밀도로지도 추진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DMP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도요타와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혼다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등이 설립한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다이나믹맵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530" y="5726159"/>
            <a:ext cx="707777" cy="5996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190" y="4629818"/>
            <a:ext cx="743097" cy="6365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993" y="4657071"/>
            <a:ext cx="749212" cy="6093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6186" y="3142333"/>
            <a:ext cx="576254" cy="5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1187624" y="5301208"/>
            <a:ext cx="7061498" cy="1170497"/>
            <a:chOff x="611560" y="3066999"/>
            <a:chExt cx="7371514" cy="1669965"/>
          </a:xfrm>
        </p:grpSpPr>
        <p:grpSp>
          <p:nvGrpSpPr>
            <p:cNvPr id="19" name="그룹 18"/>
            <p:cNvGrpSpPr/>
            <p:nvPr/>
          </p:nvGrpSpPr>
          <p:grpSpPr>
            <a:xfrm>
              <a:off x="611560" y="3068960"/>
              <a:ext cx="1611910" cy="1666880"/>
              <a:chOff x="6165303" y="4249461"/>
              <a:chExt cx="1611910" cy="1666880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2195736" y="3068960"/>
              <a:ext cx="1611910" cy="1666880"/>
              <a:chOff x="6165303" y="4249461"/>
              <a:chExt cx="1611910" cy="166688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5404061" y="3070084"/>
              <a:ext cx="1620749" cy="1666880"/>
              <a:chOff x="6156464" y="4249461"/>
              <a:chExt cx="1620749" cy="166688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6464" y="4249461"/>
                <a:ext cx="361950" cy="166687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7024569" y="3066999"/>
              <a:ext cx="958505" cy="1666877"/>
              <a:chOff x="6165303" y="4249461"/>
              <a:chExt cx="958505" cy="166687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3800127" y="3068955"/>
              <a:ext cx="1611910" cy="1666880"/>
              <a:chOff x="6165303" y="4249461"/>
              <a:chExt cx="1611910" cy="166688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88" y="5713917"/>
            <a:ext cx="598275" cy="526743"/>
          </a:xfrm>
          <a:prstGeom prst="rect">
            <a:avLst/>
          </a:prstGeom>
        </p:spPr>
      </p:pic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51603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시장분석 및 경쟁력 확보방안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602412" y="1301205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경쟁력 확보방안 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UAV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활용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6405" y="1575150"/>
            <a:ext cx="743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항공영상사진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활용한 전국단위의 정밀한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위치오차의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도로지도를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UAV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이용한 고정밀도로지도의 간편하고 빠른 상시 갱신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돌발상황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공사지점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차선제한지점 등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대한 실시간 정보제공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5828668" y="4274088"/>
            <a:ext cx="2419685" cy="2121768"/>
            <a:chOff x="1442120" y="3251448"/>
            <a:chExt cx="3129880" cy="2744522"/>
          </a:xfrm>
        </p:grpSpPr>
        <p:pic>
          <p:nvPicPr>
            <p:cNvPr id="10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120" y="32514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520" y="34038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920" y="35562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320" y="37086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8610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4910954" y="4350771"/>
            <a:ext cx="2028113" cy="646331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 err="1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고정밀지도</a:t>
            </a:r>
            <a:r>
              <a:rPr lang="ko-KR" altLang="en-US" sz="800" b="1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 제작</a:t>
            </a:r>
            <a:endParaRPr lang="en-US" altLang="ko-KR" sz="800" b="1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차량제한구역과 관계없는 지도 제작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UAV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를 통한 상시 갱신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749" y="5246399"/>
            <a:ext cx="638175" cy="685800"/>
          </a:xfrm>
          <a:prstGeom prst="rect">
            <a:avLst/>
          </a:prstGeom>
        </p:spPr>
      </p:pic>
      <p:sp>
        <p:nvSpPr>
          <p:cNvPr id="6" name="이등변 삼각형 5"/>
          <p:cNvSpPr/>
          <p:nvPr/>
        </p:nvSpPr>
        <p:spPr>
          <a:xfrm rot="19574817">
            <a:off x="4300075" y="4543447"/>
            <a:ext cx="576064" cy="1052121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99085">
                <a:srgbClr val="FDDEC6"/>
              </a:gs>
              <a:gs pos="85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37" b="94737" l="743" r="97770">
                        <a14:foregroundMark x1="48141" y1="15263" x2="48141" y2="15263"/>
                        <a14:foregroundMark x1="82156" y1="37368" x2="82156" y2="37368"/>
                        <a14:foregroundMark x1="81041" y1="23158" x2="81041" y2="23158"/>
                        <a14:foregroundMark x1="81413" y1="14737" x2="81413" y2="14737"/>
                        <a14:foregroundMark x1="81599" y1="30526" x2="81599" y2="30526"/>
                        <a14:foregroundMark x1="52416" y1="65789" x2="52416" y2="65789"/>
                        <a14:foregroundMark x1="49442" y1="63684" x2="49442" y2="63684"/>
                        <a14:foregroundMark x1="16914" y1="37895" x2="16914" y2="37895"/>
                        <a14:foregroundMark x1="17658" y1="22105" x2="17658" y2="22105"/>
                        <a14:foregroundMark x1="17658" y1="14737" x2="17658" y2="14737"/>
                        <a14:foregroundMark x1="17844" y1="30526" x2="17844" y2="30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1920" y="4358529"/>
            <a:ext cx="905264" cy="450401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207CD1-39D6-40C8-87CC-AE5145787E6F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94" b="97428" l="0" r="100000">
                        <a14:foregroundMark x1="9059" y1="18971" x2="9059" y2="18971"/>
                        <a14:foregroundMark x1="7460" y1="78135" x2="7460" y2="78135"/>
                        <a14:foregroundMark x1="43162" y1="46624" x2="43162" y2="46624"/>
                        <a14:foregroundMark x1="36767" y1="29260" x2="36767" y2="29260"/>
                        <a14:foregroundMark x1="32504" y1="33762" x2="47069" y2="54341"/>
                        <a14:foregroundMark x1="51865" y1="18328" x2="51865" y2="18328"/>
                        <a14:foregroundMark x1="68561" y1="18328" x2="68561" y2="18328"/>
                        <a14:foregroundMark x1="82948" y1="19293" x2="82948" y2="19293"/>
                        <a14:foregroundMark x1="93606" y1="18971" x2="93606" y2="18971"/>
                        <a14:foregroundMark x1="93606" y1="50804" x2="93606" y2="50804"/>
                        <a14:foregroundMark x1="89165" y1="56270" x2="90586" y2="39871"/>
                        <a14:foregroundMark x1="96092" y1="74277" x2="92362" y2="83601"/>
                        <a14:foregroundMark x1="76732" y1="81672" x2="65542" y2="80386"/>
                        <a14:foregroundMark x1="55240" y1="82958" x2="43694" y2="81994"/>
                      </a14:backgroundRemoval>
                    </a14:imgEffect>
                  </a14:imgLayer>
                </a14:imgProps>
              </a:ext>
            </a:extLst>
          </a:blip>
          <a:srcRect r="693"/>
          <a:stretch/>
        </p:blipFill>
        <p:spPr>
          <a:xfrm rot="10800000">
            <a:off x="2939844" y="5768837"/>
            <a:ext cx="520123" cy="28932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27639" y="5164037"/>
            <a:ext cx="2040668" cy="646331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자율주행 안전 플랫폼</a:t>
            </a:r>
            <a:endParaRPr lang="en-US" altLang="ko-KR" sz="800" b="1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AI, 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빅데이터 기술의 </a:t>
            </a:r>
            <a:r>
              <a:rPr lang="ko-KR" altLang="en-US" sz="800" dirty="0" err="1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고안전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 자율주행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차별화된 안전성 기술개발 및 제공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5" name="Text Box 30"/>
          <p:cNvSpPr txBox="1">
            <a:spLocks noChangeArrowheads="1"/>
          </p:cNvSpPr>
          <p:nvPr/>
        </p:nvSpPr>
        <p:spPr bwMode="auto">
          <a:xfrm>
            <a:off x="600445" y="2741365"/>
            <a:ext cx="353950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경쟁력 확보방안 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자율주행 안전 플랫폼 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584" y="3027944"/>
            <a:ext cx="6111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와 빅데이터 기술을 도입하여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자율주행기술로 접근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교통공학적 알고리즘을 바탕으로 차별화된 안전성 기술개발 및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3D Map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과 디지털 트윈 기술로 발전하여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4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차산업분야에 경쟁력 확보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6928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31707</TotalTime>
  <Words>1607</Words>
  <Application>Microsoft Office PowerPoint</Application>
  <PresentationFormat>화면 슬라이드 쇼(4:3)</PresentationFormat>
  <Paragraphs>399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HY헤드라인M</vt:lpstr>
      <vt:lpstr>굴림</vt:lpstr>
      <vt:lpstr>맑은 고딕</vt:lpstr>
      <vt:lpstr>바탕</vt:lpstr>
      <vt:lpstr>Arial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RBY</dc:creator>
  <cp:lastModifiedBy>Windows 사용자</cp:lastModifiedBy>
  <cp:revision>2542</cp:revision>
  <cp:lastPrinted>2020-03-05T01:36:47Z</cp:lastPrinted>
  <dcterms:created xsi:type="dcterms:W3CDTF">2010-04-07T07:20:11Z</dcterms:created>
  <dcterms:modified xsi:type="dcterms:W3CDTF">2020-05-10T08:54:59Z</dcterms:modified>
</cp:coreProperties>
</file>